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435" r:id="rId5"/>
    <p:sldId id="259" r:id="rId6"/>
    <p:sldId id="260" r:id="rId7"/>
    <p:sldId id="258" r:id="rId8"/>
    <p:sldId id="243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8989"/>
    <a:srgbClr val="2F3342"/>
    <a:srgbClr val="A53F52"/>
    <a:srgbClr val="2C2153"/>
    <a:srgbClr val="E99757"/>
    <a:srgbClr val="0102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584" autoAdjust="0"/>
  </p:normalViewPr>
  <p:slideViewPr>
    <p:cSldViewPr snapToGrid="0">
      <p:cViewPr varScale="1">
        <p:scale>
          <a:sx n="90" d="100"/>
          <a:sy n="90" d="100"/>
        </p:scale>
        <p:origin x="398" y="5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0F97DFCF-F890-A143-9133-C8B65C9B01E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EFE2C281-2434-D94F-B4BD-BA3CD4DB8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D5B4E-BF3E-3B45-A4BA-D6C3B92870D7}" type="datetimeFigureOut">
              <a:rPr lang="en-US" smtClean="0"/>
              <a:t>2021-03-21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C17CBFA-633D-5540-AFAA-BE1F495EC62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826B5631-D714-AD41-853B-A883ADC344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AE8BC-2AB3-9E4C-9797-2A6F8A74C7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39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A8621B-8C8E-49BA-8772-41D0FE75A082}" type="datetimeFigureOut">
              <a:rPr lang="en-US" smtClean="0"/>
              <a:t>2021-03-21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8B34ED-4CDD-41C9-90F7-D768D5559A6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9706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8B34ED-4CDD-41C9-90F7-D768D5559A6F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0104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xmlns="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535182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xmlns="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2968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55920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xmlns="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xmlns="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847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xmlns="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xmlns="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7941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xmlns="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xmlns="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xmlns="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662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94328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555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82303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28901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xmlns="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115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xmlns="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xmlns="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xmlns="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39680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xmlns="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xmlns="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26769575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xmlns="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78327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xmlns="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2573122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573508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xmlns="" id="{0A2ACE11-44E0-44ED-AA10-CB0B57204E89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2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7" r:id="rId2"/>
    <p:sldLayoutId id="2147483651" r:id="rId3"/>
    <p:sldLayoutId id="2147483668" r:id="rId4"/>
    <p:sldLayoutId id="2147483660" r:id="rId5"/>
    <p:sldLayoutId id="2147483664" r:id="rId6"/>
    <p:sldLayoutId id="2147483661" r:id="rId7"/>
    <p:sldLayoutId id="2147483674" r:id="rId8"/>
    <p:sldLayoutId id="2147483675" r:id="rId9"/>
    <p:sldLayoutId id="2147483673" r:id="rId10"/>
    <p:sldLayoutId id="2147483653" r:id="rId11"/>
    <p:sldLayoutId id="2147483670" r:id="rId12"/>
    <p:sldLayoutId id="2147483671" r:id="rId13"/>
    <p:sldLayoutId id="2147483672" r:id="rId14"/>
    <p:sldLayoutId id="2147483655" r:id="rId15"/>
    <p:sldLayoutId id="2147483666" r:id="rId16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Placeholder 27" descr="Abstract Building">
            <a:extLst>
              <a:ext uri="{FF2B5EF4-FFF2-40B4-BE49-F238E27FC236}">
                <a16:creationId xmlns:a16="http://schemas.microsoft.com/office/drawing/2014/main" xmlns="" id="{CE10ABE1-BE78-4DEC-9C0A-46282D549DF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Attendance </a:t>
            </a:r>
            <a:r>
              <a:rPr lang="en-US" dirty="0" err="1" smtClean="0">
                <a:solidFill>
                  <a:schemeClr val="bg1"/>
                </a:solidFill>
              </a:rPr>
              <a:t>sYSTEM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2045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xmlns="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>
            <a:extLst>
              <a:ext uri="{FF2B5EF4-FFF2-40B4-BE49-F238E27FC236}">
                <a16:creationId xmlns:a16="http://schemas.microsoft.com/office/drawing/2014/main" xmlns="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xmlns="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 smtClean="0"/>
              <a:t>VISION</a:t>
            </a:r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xmlns="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800" dirty="0" smtClean="0">
                <a:latin typeface="+mj-lt"/>
              </a:rPr>
              <a:t>What </a:t>
            </a:r>
            <a:r>
              <a:rPr lang="en-GB" sz="2800" dirty="0">
                <a:latin typeface="+mj-lt"/>
              </a:rPr>
              <a:t>is your product, at a high level? </a:t>
            </a:r>
            <a:endParaRPr lang="en-GB" sz="2800" dirty="0" smtClean="0">
              <a:latin typeface="+mj-lt"/>
            </a:endParaRPr>
          </a:p>
          <a:p>
            <a:r>
              <a:rPr lang="en-GB" sz="2800" dirty="0" smtClean="0">
                <a:latin typeface="+mj-lt"/>
              </a:rPr>
              <a:t>Whom </a:t>
            </a:r>
            <a:r>
              <a:rPr lang="en-GB" sz="2800" dirty="0">
                <a:latin typeface="+mj-lt"/>
              </a:rPr>
              <a:t>is it for? </a:t>
            </a:r>
            <a:endParaRPr lang="en-GB" sz="2800" dirty="0" smtClean="0">
              <a:latin typeface="+mj-lt"/>
            </a:endParaRPr>
          </a:p>
          <a:p>
            <a:r>
              <a:rPr lang="en-GB" sz="2800" dirty="0" smtClean="0">
                <a:latin typeface="+mj-lt"/>
              </a:rPr>
              <a:t>What </a:t>
            </a:r>
            <a:r>
              <a:rPr lang="en-GB" sz="2800" dirty="0">
                <a:latin typeface="+mj-lt"/>
              </a:rPr>
              <a:t>problem does it solve? </a:t>
            </a:r>
            <a:endParaRPr lang="en-GB" sz="2800" dirty="0" smtClean="0">
              <a:latin typeface="+mj-lt"/>
            </a:endParaRPr>
          </a:p>
          <a:p>
            <a:r>
              <a:rPr lang="en-GB" sz="2800" dirty="0" smtClean="0">
                <a:latin typeface="+mj-lt"/>
              </a:rPr>
              <a:t>What alternatives </a:t>
            </a:r>
            <a:r>
              <a:rPr lang="en-GB" sz="2800" dirty="0">
                <a:latin typeface="+mj-lt"/>
              </a:rPr>
              <a:t>are available? </a:t>
            </a:r>
            <a:endParaRPr lang="en-GB" sz="2800" dirty="0" smtClean="0">
              <a:latin typeface="+mj-lt"/>
            </a:endParaRPr>
          </a:p>
          <a:p>
            <a:r>
              <a:rPr lang="en-GB" sz="2800" dirty="0" smtClean="0">
                <a:latin typeface="+mj-lt"/>
              </a:rPr>
              <a:t>Why </a:t>
            </a:r>
            <a:r>
              <a:rPr lang="en-GB" sz="2800" dirty="0">
                <a:latin typeface="+mj-lt"/>
              </a:rPr>
              <a:t>is this project compelling and worth developing? 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xmlns="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2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8898467" y="6468303"/>
            <a:ext cx="2912534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73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Placeholder 38" descr="Person using smart Tablet">
            <a:extLst>
              <a:ext uri="{FF2B5EF4-FFF2-40B4-BE49-F238E27FC236}">
                <a16:creationId xmlns:a16="http://schemas.microsoft.com/office/drawing/2014/main" xmlns="" id="{BA6D7FF8-B03E-48E8-9A54-F677EBB6C0B6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9878"/>
            <a:ext cx="7406905" cy="6866810"/>
          </a:xfrm>
        </p:spPr>
      </p:pic>
      <p:sp>
        <p:nvSpPr>
          <p:cNvPr id="44" name="Freeform: Shape 43">
            <a:extLst>
              <a:ext uri="{FF2B5EF4-FFF2-40B4-BE49-F238E27FC236}">
                <a16:creationId xmlns:a16="http://schemas.microsoft.com/office/drawing/2014/main" xmlns="" id="{785F2504-A35A-4AAB-94E4-C1479349F70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-1" y="-19878"/>
            <a:ext cx="7406905" cy="6866810"/>
          </a:xfrm>
          <a:custGeom>
            <a:avLst/>
            <a:gdLst>
              <a:gd name="connsiteX0" fmla="*/ 1851727 w 7406905"/>
              <a:gd name="connsiteY0" fmla="*/ 0 h 6866810"/>
              <a:gd name="connsiteX1" fmla="*/ 2785858 w 7406905"/>
              <a:gd name="connsiteY1" fmla="*/ 0 h 6866810"/>
              <a:gd name="connsiteX2" fmla="*/ 2785858 w 7406905"/>
              <a:gd name="connsiteY2" fmla="*/ 1382574 h 6866810"/>
              <a:gd name="connsiteX3" fmla="*/ 3735696 w 7406905"/>
              <a:gd name="connsiteY3" fmla="*/ 1382574 h 6866810"/>
              <a:gd name="connsiteX4" fmla="*/ 3735696 w 7406905"/>
              <a:gd name="connsiteY4" fmla="*/ 1616025 h 6866810"/>
              <a:gd name="connsiteX5" fmla="*/ 4694626 w 7406905"/>
              <a:gd name="connsiteY5" fmla="*/ 1616025 h 6866810"/>
              <a:gd name="connsiteX6" fmla="*/ 4694626 w 7406905"/>
              <a:gd name="connsiteY6" fmla="*/ 0 h 6866810"/>
              <a:gd name="connsiteX7" fmla="*/ 6447975 w 7406905"/>
              <a:gd name="connsiteY7" fmla="*/ 0 h 6866810"/>
              <a:gd name="connsiteX8" fmla="*/ 6447975 w 7406905"/>
              <a:gd name="connsiteY8" fmla="*/ 1408233 h 6866810"/>
              <a:gd name="connsiteX9" fmla="*/ 7406905 w 7406905"/>
              <a:gd name="connsiteY9" fmla="*/ 1408233 h 6866810"/>
              <a:gd name="connsiteX10" fmla="*/ 7406905 w 7406905"/>
              <a:gd name="connsiteY10" fmla="*/ 6024420 h 6866810"/>
              <a:gd name="connsiteX11" fmla="*/ 6447975 w 7406905"/>
              <a:gd name="connsiteY11" fmla="*/ 6024420 h 6866810"/>
              <a:gd name="connsiteX12" fmla="*/ 6446330 w 7406905"/>
              <a:gd name="connsiteY12" fmla="*/ 5016507 h 6866810"/>
              <a:gd name="connsiteX13" fmla="*/ 5487400 w 7406905"/>
              <a:gd name="connsiteY13" fmla="*/ 5016507 h 6866810"/>
              <a:gd name="connsiteX14" fmla="*/ 5487400 w 7406905"/>
              <a:gd name="connsiteY14" fmla="*/ 6866810 h 6866810"/>
              <a:gd name="connsiteX15" fmla="*/ 4649980 w 7406905"/>
              <a:gd name="connsiteY15" fmla="*/ 6866810 h 6866810"/>
              <a:gd name="connsiteX16" fmla="*/ 4649980 w 7406905"/>
              <a:gd name="connsiteY16" fmla="*/ 5505639 h 6866810"/>
              <a:gd name="connsiteX17" fmla="*/ 3691050 w 7406905"/>
              <a:gd name="connsiteY17" fmla="*/ 5505639 h 6866810"/>
              <a:gd name="connsiteX18" fmla="*/ 3691050 w 7406905"/>
              <a:gd name="connsiteY18" fmla="*/ 6087035 h 6866810"/>
              <a:gd name="connsiteX19" fmla="*/ 2776766 w 7406905"/>
              <a:gd name="connsiteY19" fmla="*/ 6087035 h 6866810"/>
              <a:gd name="connsiteX20" fmla="*/ 2776766 w 7406905"/>
              <a:gd name="connsiteY20" fmla="*/ 6866810 h 6866810"/>
              <a:gd name="connsiteX21" fmla="*/ 1851727 w 7406905"/>
              <a:gd name="connsiteY21" fmla="*/ 6866810 h 6866810"/>
              <a:gd name="connsiteX22" fmla="*/ 1851727 w 7406905"/>
              <a:gd name="connsiteY22" fmla="*/ 6087035 h 6866810"/>
              <a:gd name="connsiteX23" fmla="*/ 905749 w 7406905"/>
              <a:gd name="connsiteY23" fmla="*/ 6087035 h 6866810"/>
              <a:gd name="connsiteX24" fmla="*/ 905749 w 7406905"/>
              <a:gd name="connsiteY24" fmla="*/ 5102343 h 6866810"/>
              <a:gd name="connsiteX25" fmla="*/ 0 w 7406905"/>
              <a:gd name="connsiteY25" fmla="*/ 5102343 h 6866810"/>
              <a:gd name="connsiteX26" fmla="*/ 0 w 7406905"/>
              <a:gd name="connsiteY26" fmla="*/ 528420 h 6866810"/>
              <a:gd name="connsiteX27" fmla="*/ 892796 w 7406905"/>
              <a:gd name="connsiteY27" fmla="*/ 528420 h 6866810"/>
              <a:gd name="connsiteX28" fmla="*/ 892796 w 7406905"/>
              <a:gd name="connsiteY28" fmla="*/ 1941196 h 6866810"/>
              <a:gd name="connsiteX29" fmla="*/ 1851727 w 7406905"/>
              <a:gd name="connsiteY29" fmla="*/ 1941196 h 6866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7406905" h="6866810">
                <a:moveTo>
                  <a:pt x="1851727" y="0"/>
                </a:moveTo>
                <a:lnTo>
                  <a:pt x="2785858" y="0"/>
                </a:lnTo>
                <a:lnTo>
                  <a:pt x="2785858" y="1382574"/>
                </a:lnTo>
                <a:lnTo>
                  <a:pt x="3735696" y="1382574"/>
                </a:lnTo>
                <a:lnTo>
                  <a:pt x="3735696" y="1616025"/>
                </a:lnTo>
                <a:lnTo>
                  <a:pt x="4694626" y="1616025"/>
                </a:lnTo>
                <a:lnTo>
                  <a:pt x="4694626" y="0"/>
                </a:lnTo>
                <a:lnTo>
                  <a:pt x="6447975" y="0"/>
                </a:lnTo>
                <a:lnTo>
                  <a:pt x="6447975" y="1408233"/>
                </a:lnTo>
                <a:lnTo>
                  <a:pt x="7406905" y="1408233"/>
                </a:lnTo>
                <a:lnTo>
                  <a:pt x="7406905" y="6024420"/>
                </a:lnTo>
                <a:lnTo>
                  <a:pt x="6447975" y="6024420"/>
                </a:lnTo>
                <a:cubicBezTo>
                  <a:pt x="6447426" y="5688449"/>
                  <a:pt x="6446879" y="5352478"/>
                  <a:pt x="6446330" y="5016507"/>
                </a:cubicBezTo>
                <a:lnTo>
                  <a:pt x="5487400" y="5016507"/>
                </a:lnTo>
                <a:lnTo>
                  <a:pt x="5487400" y="6866810"/>
                </a:lnTo>
                <a:lnTo>
                  <a:pt x="4649980" y="6866810"/>
                </a:lnTo>
                <a:lnTo>
                  <a:pt x="4649980" y="5505639"/>
                </a:lnTo>
                <a:lnTo>
                  <a:pt x="3691050" y="5505639"/>
                </a:lnTo>
                <a:lnTo>
                  <a:pt x="3691050" y="6087035"/>
                </a:lnTo>
                <a:lnTo>
                  <a:pt x="2776766" y="6087035"/>
                </a:lnTo>
                <a:lnTo>
                  <a:pt x="2776766" y="6866810"/>
                </a:lnTo>
                <a:lnTo>
                  <a:pt x="1851727" y="6866810"/>
                </a:lnTo>
                <a:lnTo>
                  <a:pt x="1851727" y="6087035"/>
                </a:lnTo>
                <a:lnTo>
                  <a:pt x="905749" y="6087035"/>
                </a:lnTo>
                <a:lnTo>
                  <a:pt x="905749" y="5102343"/>
                </a:lnTo>
                <a:lnTo>
                  <a:pt x="0" y="5102343"/>
                </a:lnTo>
                <a:lnTo>
                  <a:pt x="0" y="528420"/>
                </a:lnTo>
                <a:lnTo>
                  <a:pt x="892796" y="528420"/>
                </a:lnTo>
                <a:lnTo>
                  <a:pt x="892796" y="1941196"/>
                </a:lnTo>
                <a:lnTo>
                  <a:pt x="1851727" y="1941196"/>
                </a:lnTo>
                <a:close/>
              </a:path>
            </a:pathLst>
          </a:custGeom>
          <a:gradFill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xmlns="" id="{50AEA731-C7D0-4A0E-B871-4F369D8BE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</a:t>
            </a:r>
            <a:endParaRPr lang="en-US" dirty="0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xmlns="" id="{A4E49AC7-7A73-4B51-BDF6-EABA3162F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867364"/>
          </a:xfrm>
        </p:spPr>
        <p:txBody>
          <a:bodyPr>
            <a:noAutofit/>
          </a:bodyPr>
          <a:lstStyle/>
          <a:p>
            <a:r>
              <a:rPr lang="en-GB" sz="2400" dirty="0" smtClean="0"/>
              <a:t>What </a:t>
            </a:r>
            <a:r>
              <a:rPr lang="en-GB" sz="2400" dirty="0"/>
              <a:t>is the system architecture? </a:t>
            </a:r>
            <a:endParaRPr lang="en-GB" sz="2400" dirty="0" smtClean="0"/>
          </a:p>
          <a:p>
            <a:r>
              <a:rPr lang="en-GB" sz="2400" dirty="0" smtClean="0"/>
              <a:t>What </a:t>
            </a:r>
            <a:r>
              <a:rPr lang="en-GB" sz="2400" dirty="0"/>
              <a:t>components and functionality</a:t>
            </a:r>
          </a:p>
          <a:p>
            <a:pPr marL="0" indent="0">
              <a:buNone/>
            </a:pPr>
            <a:r>
              <a:rPr lang="en-GB" sz="2400" dirty="0"/>
              <a:t>will it have? </a:t>
            </a:r>
            <a:endParaRPr lang="en-GB" sz="2400" dirty="0" smtClean="0"/>
          </a:p>
          <a:p>
            <a:r>
              <a:rPr lang="en-GB" sz="2400" dirty="0" smtClean="0"/>
              <a:t>How </a:t>
            </a:r>
            <a:r>
              <a:rPr lang="en-GB" sz="2400" dirty="0"/>
              <a:t>are you going to implement the functionality? </a:t>
            </a:r>
            <a:endParaRPr lang="en-US" sz="2400" dirty="0"/>
          </a:p>
        </p:txBody>
      </p:sp>
      <p:sp>
        <p:nvSpPr>
          <p:cNvPr id="35" name="Slide Number Placeholder 34">
            <a:extLst>
              <a:ext uri="{FF2B5EF4-FFF2-40B4-BE49-F238E27FC236}">
                <a16:creationId xmlns:a16="http://schemas.microsoft.com/office/drawing/2014/main" xmlns="" id="{2DD84183-8918-4B86-8418-5094E7C47E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3</a:t>
            </a:fld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8898467" y="6468303"/>
            <a:ext cx="2912534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361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xmlns="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xmlns="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2520779"/>
            <a:ext cx="5251450" cy="1661297"/>
          </a:xfrm>
        </p:spPr>
        <p:txBody>
          <a:bodyPr>
            <a:normAutofit fontScale="90000"/>
          </a:bodyPr>
          <a:lstStyle/>
          <a:p>
            <a:r>
              <a:rPr lang="en-GB" dirty="0"/>
              <a:t>Challenges and Risks</a:t>
            </a:r>
            <a:endParaRPr lang="en-US" dirty="0"/>
          </a:p>
        </p:txBody>
      </p:sp>
      <p:sp>
        <p:nvSpPr>
          <p:cNvPr id="2094" name="Slide Number Placeholder 2093">
            <a:extLst>
              <a:ext uri="{FF2B5EF4-FFF2-40B4-BE49-F238E27FC236}">
                <a16:creationId xmlns:a16="http://schemas.microsoft.com/office/drawing/2014/main" xmlns="" id="{5DA62994-769D-4C19-BB0A-5144E0A5C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898467" y="6468303"/>
            <a:ext cx="2912534" cy="3651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503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xmlns="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xmlns="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1919" y="3397755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xmlns="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5103215" y="3061213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" panose="020B0502020104020203" pitchFamily="34" charset="-79"/>
            </a:endParaRPr>
          </a:p>
        </p:txBody>
      </p:sp>
      <p:sp>
        <p:nvSpPr>
          <p:cNvPr id="15" name="Text Placeholder 17">
            <a:extLst>
              <a:ext uri="{FF2B5EF4-FFF2-40B4-BE49-F238E27FC236}">
                <a16:creationId xmlns:a16="http://schemas.microsoft.com/office/drawing/2014/main" xmlns="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5103221" y="4006497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B0F0"/>
              </a:buClr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xmlns="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5103221" y="5032398"/>
            <a:ext cx="3345040" cy="35518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u="none" strike="noStrike" kern="1200" cap="none" spc="300" normalizeH="0" baseline="0" noProof="0" dirty="0">
              <a:ln>
                <a:noFill/>
              </a:ln>
              <a:effectLst/>
              <a:uLnTx/>
              <a:uFillTx/>
              <a:latin typeface="+mj-lt"/>
              <a:cs typeface="Gill Sans Light" panose="020B03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277275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5661986_Tech presentation_RVA_v4" id="{72761486-35C0-4EF3-924E-44BF93C5F925}" vid="{AA80AB01-476F-48C3-B3B7-DC4890A60EF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9B3E157-1CAC-4231-A2EC-E93952D57E4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0B16AC2-D7DD-48B6-919A-4ADE887D75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2E71848-B78E-4D58-BFA5-D2D5918911CD}">
  <ds:schemaRefs>
    <ds:schemaRef ds:uri="http://purl.org/dc/terms/"/>
    <ds:schemaRef ds:uri="http://schemas.openxmlformats.org/package/2006/metadata/core-properties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1af3243-3dd4-4a8d-8c0d-dd76da1f02a5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presentation</Template>
  <TotalTime>0</TotalTime>
  <Words>71</Words>
  <Application>Microsoft Office PowerPoint</Application>
  <PresentationFormat>Widescreen</PresentationFormat>
  <Paragraphs>18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Bebas</vt:lpstr>
      <vt:lpstr>Calibri</vt:lpstr>
      <vt:lpstr>Calibri Light</vt:lpstr>
      <vt:lpstr>Gill Sans</vt:lpstr>
      <vt:lpstr>Gill Sans Light</vt:lpstr>
      <vt:lpstr>Office Theme</vt:lpstr>
      <vt:lpstr>Attendance sYSTEM</vt:lpstr>
      <vt:lpstr>VISION</vt:lpstr>
      <vt:lpstr>approach</vt:lpstr>
      <vt:lpstr>Challenges and Risks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2021-03-21T15:49:18Z</dcterms:created>
  <dcterms:modified xsi:type="dcterms:W3CDTF">2021-03-21T15:56:49Z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